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1" r:id="rId2"/>
    <p:sldId id="262" r:id="rId3"/>
    <p:sldId id="265" r:id="rId4"/>
    <p:sldId id="263" r:id="rId5"/>
    <p:sldId id="264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A7350A-DB07-4BC8-9B21-1A892ECFC6C9}" type="datetimeFigureOut">
              <a:rPr lang="zh-CN" altLang="en-US" smtClean="0"/>
              <a:pPr/>
              <a:t>2021-02-22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39D00-4D4A-44B4-B57E-17AC761BB74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39D00-4D4A-44B4-B57E-17AC761BB74B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2021-02-22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2021-02-22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2021-02-22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2021-02-22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2021-02-22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2021-02-22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2021-02-22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2021-02-22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2021-02-22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2021-02-22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2021-02-22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2021-02-22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448370" y="2647417"/>
            <a:ext cx="824726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概述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043608" y="2213856"/>
            <a:ext cx="70567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b="1" dirty="0" smtClean="0">
                <a:solidFill>
                  <a:srgbClr val="FF0000"/>
                </a:solidFill>
              </a:rPr>
              <a:t>【</a:t>
            </a:r>
            <a:r>
              <a:rPr lang="zh-CN" altLang="en-US" b="1" dirty="0" smtClean="0">
                <a:solidFill>
                  <a:srgbClr val="FF0000"/>
                </a:solidFill>
              </a:rPr>
              <a:t>型号</a:t>
            </a:r>
            <a:r>
              <a:rPr lang="en-US" altLang="zh-CN" b="1" dirty="0" smtClean="0">
                <a:solidFill>
                  <a:srgbClr val="FF0000"/>
                </a:solidFill>
              </a:rPr>
              <a:t>:F3191/F3192/F3293/F3194A】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10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7722992"/>
              </p:ext>
            </p:extLst>
          </p:nvPr>
        </p:nvGraphicFramePr>
        <p:xfrm>
          <a:off x="321439" y="3049783"/>
          <a:ext cx="8501122" cy="3808217"/>
        </p:xfrm>
        <a:graphic>
          <a:graphicData uri="http://schemas.openxmlformats.org/drawingml/2006/table">
            <a:tbl>
              <a:tblPr/>
              <a:tblGrid>
                <a:gridCol w="42505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505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08217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zh-CN" altLang="en-US" sz="11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防水：</a:t>
                      </a:r>
                      <a:endParaRPr lang="en-US" altLang="zh-CN" sz="1100" b="1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使用防水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透气螺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塞平衡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内外压差，避免热胀冷缩时吸进水气，出线凝结现象；</a:t>
                      </a:r>
                      <a:endParaRPr lang="en-US" altLang="zh-CN" sz="11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密封圈采用进口耐老化硅橡胶原料；</a:t>
                      </a:r>
                      <a:endParaRPr lang="en-US" altLang="zh-CN" sz="11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防</a:t>
                      </a:r>
                      <a:r>
                        <a:rPr lang="zh-CN" altLang="en-US" sz="1100" dirty="0" smtClean="0">
                          <a:latin typeface="Arial" pitchFamily="34" charset="0"/>
                          <a:cs typeface="Arial" pitchFamily="34" charset="0"/>
                        </a:rPr>
                        <a:t>护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等级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IP66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。</a:t>
                      </a:r>
                      <a:endParaRPr lang="en-US" altLang="zh-CN" sz="11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zh-CN" altLang="en-US" sz="1100" b="1" dirty="0" smtClean="0">
                          <a:solidFill>
                            <a:srgbClr val="FF0000"/>
                          </a:solidFill>
                          <a:cs typeface="Arial" charset="0"/>
                        </a:rPr>
                        <a:t>防雷</a:t>
                      </a:r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  <a:cs typeface="Arial" charset="0"/>
                        </a:rPr>
                        <a:t>: </a:t>
                      </a:r>
                      <a:r>
                        <a:rPr lang="zh-CN" altLang="en-US" sz="1100" dirty="0" smtClean="0">
                          <a:cs typeface="Arial" charset="0"/>
                        </a:rPr>
                        <a:t>设计中采用针对感应雷击及静电（</a:t>
                      </a:r>
                      <a:r>
                        <a:rPr lang="en-US" altLang="zh-CN" sz="1100" dirty="0" smtClean="0">
                          <a:cs typeface="Arial" charset="0"/>
                        </a:rPr>
                        <a:t>ESD) </a:t>
                      </a:r>
                      <a:r>
                        <a:rPr lang="zh-CN" altLang="en-US" sz="1100" dirty="0" smtClean="0">
                          <a:cs typeface="Arial" charset="0"/>
                        </a:rPr>
                        <a:t>的专用防护元件，器件性能符合</a:t>
                      </a:r>
                      <a:r>
                        <a:rPr lang="en-US" altLang="zh-CN" sz="1100" dirty="0" smtClean="0">
                          <a:cs typeface="Arial" charset="0"/>
                        </a:rPr>
                        <a:t>IEC61000-4(Level4)</a:t>
                      </a:r>
                      <a:r>
                        <a:rPr lang="zh-CN" altLang="en-US" sz="1100" dirty="0" smtClean="0">
                          <a:cs typeface="Arial" charset="0"/>
                        </a:rPr>
                        <a:t>的检测标准。突波电流（</a:t>
                      </a:r>
                      <a:r>
                        <a:rPr lang="en-US" altLang="zh-CN" sz="1100" dirty="0" smtClean="0">
                          <a:cs typeface="Arial" charset="0"/>
                        </a:rPr>
                        <a:t>Peak Current)</a:t>
                      </a:r>
                      <a:r>
                        <a:rPr lang="zh-CN" altLang="en-US" sz="1100" dirty="0" smtClean="0">
                          <a:cs typeface="Arial" charset="0"/>
                        </a:rPr>
                        <a:t>最高可达</a:t>
                      </a:r>
                      <a:r>
                        <a:rPr lang="en-US" altLang="zh-CN" sz="1100" dirty="0" smtClean="0">
                          <a:cs typeface="Arial" charset="0"/>
                        </a:rPr>
                        <a:t>3000A(8/20</a:t>
                      </a:r>
                      <a:r>
                        <a:rPr lang="el-GR" altLang="zh-CN" sz="1100" dirty="0" smtClean="0">
                          <a:cs typeface="Arial" charset="0"/>
                        </a:rPr>
                        <a:t>μ</a:t>
                      </a:r>
                      <a:r>
                        <a:rPr lang="en-US" altLang="zh-CN" sz="1100" dirty="0" smtClean="0">
                          <a:cs typeface="Arial" charset="0"/>
                        </a:rPr>
                        <a:t>S) </a:t>
                      </a:r>
                      <a:r>
                        <a:rPr lang="zh-CN" altLang="en-US" sz="1100" dirty="0" smtClean="0">
                          <a:cs typeface="Arial" charset="0"/>
                        </a:rPr>
                        <a:t>。</a:t>
                      </a:r>
                      <a:endParaRPr lang="en-US" altLang="zh-CN" sz="1100" dirty="0" smtClean="0">
                        <a:cs typeface="Arial" charset="0"/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zh-CN" altLang="en-US" sz="1100" b="1" dirty="0" smtClean="0">
                          <a:solidFill>
                            <a:srgbClr val="FF0000"/>
                          </a:solidFill>
                          <a:cs typeface="Arial" charset="0"/>
                        </a:rPr>
                        <a:t>结构：</a:t>
                      </a:r>
                      <a:endParaRPr lang="en-US" altLang="zh-CN" sz="110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en-US" altLang="zh-CN" sz="1100" dirty="0" smtClean="0">
                          <a:cs typeface="Arial" charset="0"/>
                        </a:rPr>
                        <a:t>1.</a:t>
                      </a:r>
                      <a:r>
                        <a:rPr lang="zh-CN" altLang="en-US" sz="1100" dirty="0" smtClean="0">
                          <a:latin typeface="宋体" charset="-122"/>
                        </a:rPr>
                        <a:t>根据</a:t>
                      </a:r>
                      <a:r>
                        <a:rPr lang="en-US" altLang="zh-CN" sz="1100" dirty="0" smtClean="0">
                          <a:latin typeface="宋体" charset="-122"/>
                        </a:rPr>
                        <a:t>LED</a:t>
                      </a:r>
                      <a:r>
                        <a:rPr lang="zh-CN" altLang="en-US" sz="1100" dirty="0" smtClean="0">
                          <a:latin typeface="宋体" charset="-122"/>
                        </a:rPr>
                        <a:t>散热特性，合理的散热通路设计，使</a:t>
                      </a:r>
                      <a:r>
                        <a:rPr lang="en-US" altLang="zh-CN" sz="1100" dirty="0" smtClean="0">
                          <a:latin typeface="宋体" charset="-122"/>
                        </a:rPr>
                        <a:t>LED</a:t>
                      </a:r>
                      <a:r>
                        <a:rPr lang="zh-CN" altLang="en-US" sz="1100" dirty="0" smtClean="0">
                          <a:latin typeface="宋体" charset="-122"/>
                        </a:rPr>
                        <a:t>的热量快速通过灯具结构传导出来，保证</a:t>
                      </a:r>
                      <a:r>
                        <a:rPr lang="en-US" altLang="zh-CN" sz="1100" dirty="0" smtClean="0">
                          <a:latin typeface="宋体" charset="-122"/>
                        </a:rPr>
                        <a:t>LED</a:t>
                      </a:r>
                      <a:r>
                        <a:rPr lang="zh-CN" altLang="en-US" sz="1100" dirty="0" smtClean="0">
                          <a:latin typeface="宋体" charset="-122"/>
                        </a:rPr>
                        <a:t>发光效率及使用寿命；</a:t>
                      </a:r>
                      <a:endParaRPr lang="zh-CN" altLang="en-US" sz="1100" dirty="0" smtClean="0">
                        <a:cs typeface="Arial" charset="0"/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en-US" altLang="zh-CN" sz="1100" dirty="0" smtClean="0">
                          <a:cs typeface="Arial" charset="0"/>
                        </a:rPr>
                        <a:t>2.</a:t>
                      </a:r>
                      <a:r>
                        <a:rPr lang="zh-CN" altLang="en-US" sz="1100" dirty="0" smtClean="0">
                          <a:cs typeface="Arial" charset="0"/>
                        </a:rPr>
                        <a:t>灯具采用对流散热气流孔通道设计，提高灯具散热性能，有效降低</a:t>
                      </a:r>
                      <a:r>
                        <a:rPr lang="en-US" altLang="zh-CN" sz="1100" dirty="0" smtClean="0">
                          <a:cs typeface="Arial" charset="0"/>
                        </a:rPr>
                        <a:t>LED</a:t>
                      </a:r>
                      <a:r>
                        <a:rPr lang="zh-CN" altLang="en-US" sz="1100" dirty="0" smtClean="0">
                          <a:cs typeface="Arial" charset="0"/>
                        </a:rPr>
                        <a:t>结温，提高发光效率，降低驱动环境温度，提高驱动平均寿命</a:t>
                      </a:r>
                      <a:r>
                        <a:rPr lang="en-US" altLang="zh-CN" sz="1100" dirty="0" smtClean="0">
                          <a:cs typeface="Arial" charset="0"/>
                        </a:rPr>
                        <a:t>;</a:t>
                      </a: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en-US" altLang="zh-CN" sz="1100" dirty="0" smtClean="0">
                          <a:cs typeface="Arial" charset="0"/>
                        </a:rPr>
                        <a:t>3.</a:t>
                      </a:r>
                      <a:r>
                        <a:rPr lang="zh-CN" altLang="en-US" sz="1100" dirty="0" smtClean="0">
                          <a:cs typeface="Arial" charset="0"/>
                        </a:rPr>
                        <a:t>通过精心设计的安装支架，可以精确调节灯具投射角度，并可横向调节，安装方便快捷。</a:t>
                      </a:r>
                      <a:endParaRPr lang="en-US" altLang="zh-CN" sz="1100" dirty="0" smtClean="0"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zh-CN" altLang="en-US" sz="1100" b="1" dirty="0" smtClean="0">
                          <a:solidFill>
                            <a:srgbClr val="FF0000"/>
                          </a:solidFill>
                          <a:cs typeface="Arial" charset="0"/>
                        </a:rPr>
                        <a:t>宽范围的输入电压：全电压，</a:t>
                      </a:r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  <a:cs typeface="Arial" charset="0"/>
                        </a:rPr>
                        <a:t>100</a:t>
                      </a:r>
                      <a:r>
                        <a:rPr lang="zh-CN" altLang="en-US" sz="1100" b="1" dirty="0" smtClean="0">
                          <a:solidFill>
                            <a:srgbClr val="FF0000"/>
                          </a:solidFill>
                          <a:cs typeface="Arial" charset="0"/>
                        </a:rPr>
                        <a:t>～</a:t>
                      </a:r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  <a:cs typeface="Arial" charset="0"/>
                        </a:rPr>
                        <a:t>240VAC±10% , </a:t>
                      </a:r>
                      <a:r>
                        <a:rPr lang="zh-CN" altLang="en-US" sz="1100" b="1" dirty="0" smtClean="0">
                          <a:solidFill>
                            <a:srgbClr val="FF0000"/>
                          </a:solidFill>
                          <a:cs typeface="Arial" charset="0"/>
                        </a:rPr>
                        <a:t>设计优点：</a:t>
                      </a: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en-US" altLang="zh-CN" sz="1100" dirty="0" smtClean="0">
                          <a:cs typeface="Arial" charset="0"/>
                        </a:rPr>
                        <a:t>1.</a:t>
                      </a:r>
                      <a:r>
                        <a:rPr lang="zh-CN" altLang="en-US" sz="1100" dirty="0" smtClean="0">
                          <a:cs typeface="Arial" charset="0"/>
                        </a:rPr>
                        <a:t>全电压设计，适合世界及中国各地区电压尤其适合电压起伏较大的的地区</a:t>
                      </a:r>
                      <a:r>
                        <a:rPr lang="en-US" altLang="zh-CN" sz="1100" dirty="0" smtClean="0">
                          <a:cs typeface="Arial" charset="0"/>
                        </a:rPr>
                        <a:t>,</a:t>
                      </a:r>
                      <a:r>
                        <a:rPr lang="zh-CN" altLang="en-US" sz="1100" dirty="0" smtClean="0">
                          <a:cs typeface="Arial" charset="0"/>
                        </a:rPr>
                        <a:t>全电压能保证</a:t>
                      </a:r>
                      <a:r>
                        <a:rPr lang="en-US" altLang="zh-CN" sz="1100" dirty="0" smtClean="0">
                          <a:cs typeface="Arial" charset="0"/>
                        </a:rPr>
                        <a:t>LED</a:t>
                      </a:r>
                      <a:r>
                        <a:rPr lang="zh-CN" altLang="en-US" sz="1100" dirty="0" smtClean="0">
                          <a:cs typeface="Arial" charset="0"/>
                        </a:rPr>
                        <a:t>灯具的亮度及寿命。</a:t>
                      </a: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en-US" altLang="zh-CN" sz="1100" dirty="0" smtClean="0">
                          <a:cs typeface="Arial" charset="0"/>
                        </a:rPr>
                        <a:t>2 .</a:t>
                      </a:r>
                      <a:r>
                        <a:rPr lang="zh-CN" altLang="en-US" sz="1100" dirty="0" smtClean="0">
                          <a:cs typeface="Arial" charset="0"/>
                        </a:rPr>
                        <a:t>全电压设计的灯具，可减少外部电源接线及电源防水的问题，使</a:t>
                      </a:r>
                      <a:r>
                        <a:rPr lang="en-US" altLang="zh-CN" sz="1100" dirty="0" smtClean="0">
                          <a:cs typeface="Arial" charset="0"/>
                        </a:rPr>
                        <a:t>LED</a:t>
                      </a:r>
                      <a:r>
                        <a:rPr lang="zh-CN" altLang="en-US" sz="1100" dirty="0" smtClean="0">
                          <a:cs typeface="Arial" charset="0"/>
                        </a:rPr>
                        <a:t>产品及系统安装成本低，节省安装成本</a:t>
                      </a:r>
                      <a:r>
                        <a:rPr lang="en-US" altLang="zh-CN" sz="1100" dirty="0" smtClean="0">
                          <a:cs typeface="Arial" charset="0"/>
                        </a:rPr>
                        <a:t>;</a:t>
                      </a:r>
                      <a:r>
                        <a:rPr lang="zh-CN" altLang="en-US" sz="1100" dirty="0" smtClean="0">
                          <a:cs typeface="Arial" charset="0"/>
                        </a:rPr>
                        <a:t>安装方便快速，保证</a:t>
                      </a:r>
                      <a:r>
                        <a:rPr lang="en-US" altLang="zh-CN" sz="1100" dirty="0" smtClean="0">
                          <a:cs typeface="Arial" charset="0"/>
                        </a:rPr>
                        <a:t>LED</a:t>
                      </a:r>
                      <a:r>
                        <a:rPr lang="zh-CN" altLang="en-US" sz="1100" dirty="0" smtClean="0">
                          <a:cs typeface="Arial" charset="0"/>
                        </a:rPr>
                        <a:t>产品及系统的质量。</a:t>
                      </a:r>
                      <a:endParaRPr lang="en-US" altLang="zh-CN" sz="1100" dirty="0" smtClean="0">
                        <a:cs typeface="Arial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1" dirty="0" smtClean="0">
                          <a:solidFill>
                            <a:srgbClr val="FF0000"/>
                          </a:solidFill>
                        </a:rPr>
                        <a:t>安全规范</a:t>
                      </a:r>
                      <a:r>
                        <a:rPr lang="zh-CN" altLang="en-US" sz="1100" dirty="0" smtClean="0">
                          <a:solidFill>
                            <a:srgbClr val="FF0000"/>
                          </a:solidFill>
                        </a:rPr>
                        <a:t>：</a:t>
                      </a:r>
                      <a:r>
                        <a:rPr lang="zh-CN" altLang="en-US" sz="1100" b="0" dirty="0" smtClean="0">
                          <a:latin typeface="宋体" charset="-122"/>
                          <a:ea typeface="Arial Unicode MS" pitchFamily="34" charset="-122"/>
                          <a:cs typeface="Arial Unicode MS" pitchFamily="34" charset="-122"/>
                        </a:rPr>
                        <a:t>灯具严格按照</a:t>
                      </a:r>
                      <a:r>
                        <a:rPr lang="en-US" altLang="zh-CN" sz="1100" b="0" dirty="0" smtClean="0">
                          <a:latin typeface="宋体" charset="-122"/>
                          <a:ea typeface="Arial Unicode MS" pitchFamily="34" charset="-122"/>
                          <a:cs typeface="Arial Unicode MS" pitchFamily="34" charset="-122"/>
                        </a:rPr>
                        <a:t>CQC</a:t>
                      </a:r>
                      <a:r>
                        <a:rPr lang="zh-CN" altLang="en-US" sz="1100" b="0" dirty="0" smtClean="0">
                          <a:latin typeface="宋体" charset="-122"/>
                          <a:ea typeface="Arial Unicode MS" pitchFamily="34" charset="-122"/>
                          <a:cs typeface="Arial Unicode MS" pitchFamily="34" charset="-122"/>
                        </a:rPr>
                        <a:t>（中国质量认证中心）、</a:t>
                      </a:r>
                      <a:r>
                        <a:rPr lang="en-US" altLang="zh-CN" sz="1100" b="0" dirty="0" smtClean="0">
                          <a:latin typeface="宋体" charset="-122"/>
                          <a:ea typeface="Arial Unicode MS" pitchFamily="34" charset="-122"/>
                          <a:cs typeface="Arial Unicode MS" pitchFamily="34" charset="-122"/>
                        </a:rPr>
                        <a:t>EMC</a:t>
                      </a:r>
                      <a:r>
                        <a:rPr lang="zh-CN" altLang="en-US" sz="1100" b="0" dirty="0" smtClean="0">
                          <a:latin typeface="宋体" charset="-122"/>
                          <a:ea typeface="Arial Unicode MS" pitchFamily="34" charset="-122"/>
                          <a:cs typeface="Arial Unicode MS" pitchFamily="34" charset="-122"/>
                        </a:rPr>
                        <a:t>（电磁兼容）标准设计。</a:t>
                      </a:r>
                      <a:endParaRPr lang="en-US" altLang="zh-CN" sz="1100" b="0" dirty="0" smtClean="0">
                        <a:latin typeface="宋体" charset="-122"/>
                        <a:ea typeface="Arial Unicode MS" pitchFamily="34" charset="-122"/>
                        <a:cs typeface="Arial Unicode MS" pitchFamily="34" charset="-122"/>
                      </a:endParaRPr>
                    </a:p>
                    <a:p>
                      <a:pPr>
                        <a:lnSpc>
                          <a:spcPts val="1900"/>
                        </a:lnSpc>
                      </a:pPr>
                      <a:r>
                        <a:rPr lang="zh-CN" altLang="en-US" sz="1100" b="1" dirty="0" smtClean="0">
                          <a:solidFill>
                            <a:srgbClr val="FF0000"/>
                          </a:solidFill>
                          <a:cs typeface="Arial" charset="0"/>
                        </a:rPr>
                        <a:t>光学：</a:t>
                      </a:r>
                      <a:r>
                        <a:rPr lang="zh-CN" altLang="en-US" sz="1100" dirty="0" smtClean="0">
                          <a:latin typeface="Arial" pitchFamily="34" charset="0"/>
                          <a:cs typeface="Arial" pitchFamily="34" charset="0"/>
                        </a:rPr>
                        <a:t>采用四合一</a:t>
                      </a:r>
                      <a:r>
                        <a:rPr lang="en-US" altLang="zh-CN" sz="1100" dirty="0" smtClean="0">
                          <a:latin typeface="Arial" pitchFamily="34" charset="0"/>
                          <a:cs typeface="Arial" pitchFamily="34" charset="0"/>
                        </a:rPr>
                        <a:t>RGBW LED</a:t>
                      </a:r>
                      <a:r>
                        <a:rPr lang="zh-CN" altLang="en-US" sz="1100" dirty="0" smtClean="0">
                          <a:latin typeface="Arial" pitchFamily="34" charset="0"/>
                          <a:cs typeface="Arial" pitchFamily="34" charset="0"/>
                        </a:rPr>
                        <a:t>，能够调出全白光系列</a:t>
                      </a:r>
                      <a:r>
                        <a:rPr lang="en-US" altLang="zh-CN" sz="1100" dirty="0" smtClean="0">
                          <a:latin typeface="Arial" pitchFamily="34" charset="0"/>
                          <a:cs typeface="Arial" pitchFamily="34" charset="0"/>
                        </a:rPr>
                        <a:t>(6000K</a:t>
                      </a:r>
                      <a:r>
                        <a:rPr lang="zh-CN" altLang="en-US" sz="1100" dirty="0" smtClean="0">
                          <a:latin typeface="Arial" pitchFamily="34" charset="0"/>
                          <a:cs typeface="Arial" pitchFamily="34" charset="0"/>
                        </a:rPr>
                        <a:t>、</a:t>
                      </a:r>
                      <a:r>
                        <a:rPr lang="en-US" altLang="zh-CN" sz="1100" dirty="0" smtClean="0">
                          <a:latin typeface="Arial" pitchFamily="34" charset="0"/>
                          <a:cs typeface="Arial" pitchFamily="34" charset="0"/>
                        </a:rPr>
                        <a:t>5000K</a:t>
                      </a:r>
                      <a:r>
                        <a:rPr lang="zh-CN" altLang="en-US" sz="1100" dirty="0" smtClean="0">
                          <a:latin typeface="Arial" pitchFamily="34" charset="0"/>
                          <a:cs typeface="Arial" pitchFamily="34" charset="0"/>
                        </a:rPr>
                        <a:t>、</a:t>
                      </a:r>
                      <a:r>
                        <a:rPr lang="en-US" altLang="zh-CN" sz="1100" dirty="0" smtClean="0">
                          <a:latin typeface="Arial" pitchFamily="34" charset="0"/>
                          <a:cs typeface="Arial" pitchFamily="34" charset="0"/>
                        </a:rPr>
                        <a:t>4000K</a:t>
                      </a:r>
                      <a:r>
                        <a:rPr lang="zh-CN" altLang="en-US" sz="1100" dirty="0" smtClean="0">
                          <a:latin typeface="Arial" pitchFamily="34" charset="0"/>
                          <a:cs typeface="Arial" pitchFamily="34" charset="0"/>
                        </a:rPr>
                        <a:t>、</a:t>
                      </a:r>
                      <a:r>
                        <a:rPr lang="en-US" altLang="zh-CN" sz="1100" dirty="0" smtClean="0">
                          <a:latin typeface="Arial" pitchFamily="34" charset="0"/>
                          <a:cs typeface="Arial" pitchFamily="34" charset="0"/>
                        </a:rPr>
                        <a:t>3000K</a:t>
                      </a:r>
                      <a:r>
                        <a:rPr lang="zh-CN" altLang="en-US" sz="1100" dirty="0" smtClean="0">
                          <a:latin typeface="Arial" pitchFamily="34" charset="0"/>
                          <a:cs typeface="Arial" pitchFamily="34" charset="0"/>
                        </a:rPr>
                        <a:t>、</a:t>
                      </a:r>
                      <a:r>
                        <a:rPr lang="en-US" altLang="zh-CN" sz="1100" dirty="0" smtClean="0">
                          <a:latin typeface="Arial" pitchFamily="34" charset="0"/>
                          <a:cs typeface="Arial" pitchFamily="34" charset="0"/>
                        </a:rPr>
                        <a:t>2200K)</a:t>
                      </a:r>
                      <a:r>
                        <a:rPr lang="zh-CN" altLang="en-US" sz="1100" dirty="0" smtClean="0">
                          <a:latin typeface="Arial" pitchFamily="34" charset="0"/>
                          <a:cs typeface="Arial" pitchFamily="34" charset="0"/>
                        </a:rPr>
                        <a:t>及各种不同彩色光（水蓝色、天蓝色、淡紫色、淡绿色、琥珀色、水红色）</a:t>
                      </a:r>
                      <a:r>
                        <a:rPr lang="en-US" altLang="zh-CN" sz="1100" dirty="0" smtClean="0"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zh-CN" altLang="en-US" sz="1100" dirty="0" smtClean="0">
                          <a:latin typeface="Arial" pitchFamily="34" charset="0"/>
                          <a:cs typeface="Arial" pitchFamily="34" charset="0"/>
                        </a:rPr>
                        <a:t>混光更均匀，白色效果更纯正。</a:t>
                      </a:r>
                      <a:endParaRPr lang="en-US" altLang="zh-CN" sz="1100" dirty="0" smtClean="0"/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+mn-ea"/>
                        </a:rPr>
                        <a:t>控制方式：</a:t>
                      </a:r>
                      <a:r>
                        <a:rPr kumimoji="0" lang="en-US" altLang="zh-CN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</a:rPr>
                        <a:t>1.</a:t>
                      </a:r>
                      <a:r>
                        <a:rPr lang="zh-CN" altLang="en-US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标准</a:t>
                      </a:r>
                      <a:r>
                        <a:rPr lang="en-US" altLang="zh-CN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DMX512</a:t>
                      </a:r>
                      <a:r>
                        <a:rPr lang="zh-CN" altLang="en-US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lang="en-US" altLang="zh-CN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1990</a:t>
                      </a:r>
                      <a:r>
                        <a:rPr lang="zh-CN" altLang="en-US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）协议控制，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1670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万种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RGB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合成真彩色，实现同步、追逐、流水等变化。</a:t>
                      </a:r>
                      <a:endParaRPr lang="en-US" altLang="zh-CN" sz="11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lang="en-US" altLang="zh-CN" sz="1100" dirty="0" smtClean="0"/>
                        <a:t> 2.</a:t>
                      </a:r>
                      <a:r>
                        <a:rPr lang="zh-CN" altLang="en-US" sz="1100" dirty="0" smtClean="0">
                          <a:solidFill>
                            <a:srgbClr val="FF0000"/>
                          </a:solidFill>
                          <a:latin typeface="+mn-ea"/>
                        </a:rPr>
                        <a:t>灯具带有温度和电参数等检测与反馈功能。</a:t>
                      </a:r>
                      <a:endParaRPr lang="en-US" altLang="zh-CN" sz="11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zh-CN" altLang="en-US" sz="11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应用场</a:t>
                      </a:r>
                      <a:r>
                        <a:rPr lang="zh-CN" altLang="en-US" sz="1100" b="1" kern="1200" baseline="0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所</a:t>
                      </a:r>
                      <a:r>
                        <a:rPr lang="zh-CN" altLang="en-US" sz="11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：广场、户外景观、大桥外立面、大型建筑、主题公园、娱乐场所等地景观照明</a:t>
                      </a:r>
                      <a:r>
                        <a:rPr lang="zh-CN" altLang="en-US" sz="1100" dirty="0" smtClean="0"/>
                        <a:t>。</a:t>
                      </a:r>
                      <a:endParaRPr lang="zh-CN" altLang="en-US" sz="1100" dirty="0"/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215840"/>
            <a:ext cx="3437844" cy="1933787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4544823"/>
              </p:ext>
            </p:extLst>
          </p:nvPr>
        </p:nvGraphicFramePr>
        <p:xfrm>
          <a:off x="611560" y="642918"/>
          <a:ext cx="8001000" cy="6124093"/>
        </p:xfrm>
        <a:graphic>
          <a:graphicData uri="http://schemas.openxmlformats.org/drawingml/2006/table">
            <a:tbl>
              <a:tblPr/>
              <a:tblGrid>
                <a:gridCol w="3143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57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32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产品型号</a:t>
                      </a:r>
                      <a:endParaRPr kumimoji="0" lang="zh-CN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F3191/F3192/F3293/F3194A</a:t>
                      </a:r>
                      <a:endParaRPr lang="zh-CN" altLang="en-US" sz="11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1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光源</a:t>
                      </a:r>
                      <a:endParaRPr kumimoji="0" 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美国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CREE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，原装进口高亮度发光二极管（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LED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单颗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功率</a:t>
                      </a:r>
                      <a:endParaRPr kumimoji="0" lang="zh-CN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4W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寿命</a:t>
                      </a:r>
                      <a:endParaRPr kumimoji="0" lang="zh-CN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5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万小时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数量</a:t>
                      </a:r>
                      <a:endParaRPr kumimoji="0" lang="zh-CN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18/24/30/36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颗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52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颜色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(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全彩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)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4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合</a:t>
                      </a: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红绿蓝白</a:t>
                      </a: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/4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合</a:t>
                      </a: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红绿蓝</a:t>
                      </a:r>
                      <a:r>
                        <a:rPr kumimoji="0" lang="zh-CN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中性白</a:t>
                      </a:r>
                      <a:endParaRPr kumimoji="0" 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+mn-cs"/>
                        </a:rPr>
                        <a:t>光束角</a:t>
                      </a:r>
                      <a:r>
                        <a:rPr kumimoji="0" lang="en-US" altLang="zh-CN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+mn-cs"/>
                        </a:rPr>
                        <a:t>(FWHM)</a:t>
                      </a:r>
                      <a:endParaRPr kumimoji="0" lang="zh-CN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°/20°/30°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/40°/55°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/30*15°/50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30°</a:t>
                      </a:r>
                      <a:endParaRPr lang="zh-CN" altLang="en-US" sz="11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外壳</a:t>
                      </a:r>
                      <a:r>
                        <a:rPr kumimoji="0" 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材质</a:t>
                      </a:r>
                      <a:endParaRPr kumimoji="0" 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铝挤型灯体，阳极氧化喷砂表面处理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玻璃材质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6mm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钢化超白玻璃，碧玉黑表面颜色处理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56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输入电源</a:t>
                      </a:r>
                      <a:endParaRPr kumimoji="0" 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100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～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240VAC±10%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，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50/60Hz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驱动方式</a:t>
                      </a:r>
                      <a:endParaRPr kumimoji="0" lang="zh-CN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350mA 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恒流驱动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系统功率</a:t>
                      </a:r>
                      <a:endParaRPr kumimoji="0" 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88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W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防护等级</a:t>
                      </a:r>
                      <a:endParaRPr kumimoji="0" 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IP66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电气安全等级</a:t>
                      </a:r>
                      <a:endParaRPr kumimoji="0" 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类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防雷击</a:t>
                      </a: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ESD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保护</a:t>
                      </a:r>
                      <a:endParaRPr kumimoji="0" 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IEC61000-4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Level 4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电缆线</a:t>
                      </a:r>
                      <a:endParaRPr kumimoji="0" lang="en-US" alt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3*1.0mm² 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橡胶线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信号线</a:t>
                      </a:r>
                      <a:endParaRPr kumimoji="0" lang="en-US" alt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超五类双屏蔽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对双绞线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控制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DMX512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（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1990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）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93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环境温度</a:t>
                      </a:r>
                      <a:endParaRPr kumimoji="0" 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-20℃~+55 ℃(Ta+10℃)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93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功率因数（</a:t>
                      </a: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PF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）</a:t>
                      </a:r>
                      <a:endParaRPr kumimoji="0" 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0.95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93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冷启动电流（</a:t>
                      </a: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Max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）</a:t>
                      </a:r>
                      <a:endParaRPr kumimoji="0" 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93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净重</a:t>
                      </a:r>
                      <a:endParaRPr kumimoji="0" 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kg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27076" y="357166"/>
            <a:ext cx="7416824" cy="338138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技术参数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0604396"/>
              </p:ext>
            </p:extLst>
          </p:nvPr>
        </p:nvGraphicFramePr>
        <p:xfrm>
          <a:off x="395536" y="1124744"/>
          <a:ext cx="8429683" cy="4166086"/>
        </p:xfrm>
        <a:graphic>
          <a:graphicData uri="http://schemas.openxmlformats.org/drawingml/2006/table">
            <a:tbl>
              <a:tblPr/>
              <a:tblGrid>
                <a:gridCol w="5147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4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00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7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47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83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883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14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365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36533">
                  <a:extLst>
                    <a:ext uri="{9D8B030D-6E8A-4147-A177-3AD203B41FA5}">
                      <a16:colId xmlns:a16="http://schemas.microsoft.com/office/drawing/2014/main" val="1202244464"/>
                    </a:ext>
                  </a:extLst>
                </a:gridCol>
              </a:tblGrid>
              <a:tr h="71438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型号</a:t>
                      </a: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F3191A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F3192A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F3293A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F3194A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F3195A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F3196A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F3197A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F3198A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F3199A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438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颗数</a:t>
                      </a: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24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36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24*2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30*2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36*2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36*3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36*4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438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长度</a:t>
                      </a: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465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600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740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880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600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740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880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880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880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功率</a:t>
                      </a: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88W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117W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146W</a:t>
                      </a: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175W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233W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291W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350W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525W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700W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功率因数（</a:t>
                      </a: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PF</a:t>
                      </a: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）</a:t>
                      </a:r>
                    </a:p>
                    <a:p>
                      <a:pPr algn="ctr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0.95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0.95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0.95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0.95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0.95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0.95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0.95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0.95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0.95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冷启动电流（</a:t>
                      </a: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Max</a:t>
                      </a: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）</a:t>
                      </a:r>
                    </a:p>
                    <a:p>
                      <a:pPr algn="ctr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3838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714404" y="642918"/>
            <a:ext cx="800100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 dirty="0" smtClean="0">
                <a:solidFill>
                  <a:schemeClr val="bg1"/>
                </a:solidFill>
                <a:latin typeface="Arial" pitchFamily="34" charset="0"/>
                <a:ea typeface="黑体" pitchFamily="2" charset="-122"/>
                <a:cs typeface="Arial" pitchFamily="34" charset="0"/>
              </a:rPr>
              <a:t>灯具尺寸（</a:t>
            </a:r>
            <a:r>
              <a:rPr lang="en-US" altLang="zh-CN" sz="1600" b="1" dirty="0" smtClean="0">
                <a:solidFill>
                  <a:schemeClr val="bg1"/>
                </a:solidFill>
                <a:latin typeface="Arial" pitchFamily="34" charset="0"/>
                <a:ea typeface="黑体" pitchFamily="2" charset="-122"/>
                <a:cs typeface="Arial" pitchFamily="34" charset="0"/>
              </a:rPr>
              <a:t>mm</a:t>
            </a:r>
            <a:r>
              <a:rPr lang="zh-CN" altLang="en-US" sz="1600" b="1" dirty="0" smtClean="0">
                <a:solidFill>
                  <a:schemeClr val="bg1"/>
                </a:solidFill>
                <a:latin typeface="Arial" pitchFamily="34" charset="0"/>
                <a:ea typeface="黑体" pitchFamily="2" charset="-122"/>
                <a:cs typeface="Arial" pitchFamily="34" charset="0"/>
              </a:rPr>
              <a:t>）</a:t>
            </a:r>
            <a:endParaRPr lang="zh-CN" altLang="en-US" sz="1600" b="1" dirty="0">
              <a:solidFill>
                <a:schemeClr val="bg1"/>
              </a:solidFill>
              <a:latin typeface="Arial" pitchFamily="34" charset="0"/>
              <a:ea typeface="黑体" pitchFamily="2" charset="-122"/>
              <a:cs typeface="Arial" pitchFamily="34" charset="0"/>
            </a:endParaRPr>
          </a:p>
        </p:txBody>
      </p:sp>
      <p:sp>
        <p:nvSpPr>
          <p:cNvPr id="8" name="TextBox 3"/>
          <p:cNvSpPr txBox="1"/>
          <p:nvPr/>
        </p:nvSpPr>
        <p:spPr>
          <a:xfrm>
            <a:off x="642910" y="1214422"/>
            <a:ext cx="1579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/>
              <a:t>底安装尺寸图</a:t>
            </a:r>
            <a:endParaRPr lang="zh-CN" altLang="en-US" b="1" dirty="0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571500" y="654481"/>
            <a:ext cx="800100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 dirty="0" smtClean="0">
                <a:solidFill>
                  <a:schemeClr val="bg1"/>
                </a:solidFill>
                <a:latin typeface="Arial" pitchFamily="34" charset="0"/>
                <a:ea typeface="黑体" pitchFamily="2" charset="-122"/>
                <a:cs typeface="Arial" pitchFamily="34" charset="0"/>
              </a:rPr>
              <a:t>灯具尺寸</a:t>
            </a:r>
            <a:endParaRPr lang="zh-CN" altLang="en-US" sz="1600" b="1" dirty="0">
              <a:solidFill>
                <a:schemeClr val="bg1"/>
              </a:solidFill>
              <a:latin typeface="Arial" pitchFamily="34" charset="0"/>
              <a:ea typeface="黑体" pitchFamily="2" charset="-122"/>
              <a:cs typeface="Arial" pitchFamily="34" charset="0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" y="1588731"/>
            <a:ext cx="7917679" cy="345412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714404" y="642918"/>
            <a:ext cx="800100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 dirty="0" smtClean="0">
                <a:solidFill>
                  <a:schemeClr val="bg1"/>
                </a:solidFill>
                <a:latin typeface="Arial" pitchFamily="34" charset="0"/>
                <a:ea typeface="黑体" pitchFamily="2" charset="-122"/>
                <a:cs typeface="Arial" pitchFamily="34" charset="0"/>
              </a:rPr>
              <a:t>灯具尺寸（</a:t>
            </a:r>
            <a:r>
              <a:rPr lang="en-US" altLang="zh-CN" sz="1600" b="1" dirty="0" smtClean="0">
                <a:solidFill>
                  <a:schemeClr val="bg1"/>
                </a:solidFill>
                <a:latin typeface="Arial" pitchFamily="34" charset="0"/>
                <a:ea typeface="黑体" pitchFamily="2" charset="-122"/>
                <a:cs typeface="Arial" pitchFamily="34" charset="0"/>
              </a:rPr>
              <a:t>mm</a:t>
            </a:r>
            <a:r>
              <a:rPr lang="zh-CN" altLang="en-US" sz="1600" b="1" dirty="0" smtClean="0">
                <a:solidFill>
                  <a:schemeClr val="bg1"/>
                </a:solidFill>
                <a:latin typeface="Arial" pitchFamily="34" charset="0"/>
                <a:ea typeface="黑体" pitchFamily="2" charset="-122"/>
                <a:cs typeface="Arial" pitchFamily="34" charset="0"/>
              </a:rPr>
              <a:t>）</a:t>
            </a:r>
            <a:endParaRPr lang="zh-CN" altLang="en-US" sz="1600" b="1" dirty="0">
              <a:solidFill>
                <a:schemeClr val="bg1"/>
              </a:solidFill>
              <a:latin typeface="Arial" pitchFamily="34" charset="0"/>
              <a:ea typeface="黑体" pitchFamily="2" charset="-122"/>
              <a:cs typeface="Arial" pitchFamily="34" charset="0"/>
            </a:endParaRPr>
          </a:p>
        </p:txBody>
      </p:sp>
      <p:sp>
        <p:nvSpPr>
          <p:cNvPr id="8" name="TextBox 3"/>
          <p:cNvSpPr txBox="1"/>
          <p:nvPr/>
        </p:nvSpPr>
        <p:spPr>
          <a:xfrm>
            <a:off x="642910" y="1214422"/>
            <a:ext cx="1579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/>
              <a:t>端</a:t>
            </a:r>
            <a:r>
              <a:rPr lang="zh-CN" altLang="en-US" b="1" dirty="0" smtClean="0"/>
              <a:t>安装尺寸图</a:t>
            </a:r>
            <a:endParaRPr lang="zh-CN" altLang="en-US" b="1" dirty="0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571500" y="654481"/>
            <a:ext cx="800100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 dirty="0" smtClean="0">
                <a:solidFill>
                  <a:schemeClr val="bg1"/>
                </a:solidFill>
                <a:latin typeface="Arial" pitchFamily="34" charset="0"/>
                <a:ea typeface="黑体" pitchFamily="2" charset="-122"/>
                <a:cs typeface="Arial" pitchFamily="34" charset="0"/>
              </a:rPr>
              <a:t>灯具尺寸</a:t>
            </a:r>
            <a:endParaRPr lang="zh-CN" altLang="en-US" sz="1600" b="1" dirty="0">
              <a:solidFill>
                <a:schemeClr val="bg1"/>
              </a:solidFill>
              <a:latin typeface="Arial" pitchFamily="34" charset="0"/>
              <a:ea typeface="黑体" pitchFamily="2" charset="-122"/>
              <a:cs typeface="Arial" pitchFamily="34" charset="0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2"/>
          <a:srcRect r="21809"/>
          <a:stretch/>
        </p:blipFill>
        <p:spPr>
          <a:xfrm>
            <a:off x="498268" y="1583754"/>
            <a:ext cx="6594012" cy="3822353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0372" y="1561926"/>
            <a:ext cx="1295032" cy="1982442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92280" y="3913700"/>
            <a:ext cx="1811755" cy="1452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049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1652</TotalTime>
  <Words>671</Words>
  <Application>Microsoft Office PowerPoint</Application>
  <PresentationFormat>全屏显示(4:3)</PresentationFormat>
  <Paragraphs>121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Arial Unicode MS</vt:lpstr>
      <vt:lpstr>黑体</vt:lpstr>
      <vt:lpstr>宋体</vt:lpstr>
      <vt:lpstr>Arial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张巍</dc:creator>
  <cp:lastModifiedBy>周恒慧</cp:lastModifiedBy>
  <cp:revision>187</cp:revision>
  <dcterms:created xsi:type="dcterms:W3CDTF">2015-05-19T08:03:50Z</dcterms:created>
  <dcterms:modified xsi:type="dcterms:W3CDTF">2021-02-22T09:29:30Z</dcterms:modified>
</cp:coreProperties>
</file>